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22"/>
  </p:handoutMasterIdLst>
  <p:sldIdLst>
    <p:sldId id="256" r:id="rId2"/>
    <p:sldId id="257" r:id="rId3"/>
    <p:sldId id="306" r:id="rId4"/>
    <p:sldId id="259" r:id="rId5"/>
    <p:sldId id="277" r:id="rId6"/>
    <p:sldId id="276" r:id="rId7"/>
    <p:sldId id="260" r:id="rId8"/>
    <p:sldId id="261" r:id="rId9"/>
    <p:sldId id="278" r:id="rId10"/>
    <p:sldId id="279" r:id="rId11"/>
    <p:sldId id="283" r:id="rId12"/>
    <p:sldId id="282" r:id="rId13"/>
    <p:sldId id="284" r:id="rId14"/>
    <p:sldId id="280" r:id="rId15"/>
    <p:sldId id="285" r:id="rId16"/>
    <p:sldId id="281" r:id="rId17"/>
    <p:sldId id="273" r:id="rId18"/>
    <p:sldId id="286" r:id="rId19"/>
    <p:sldId id="305" r:id="rId20"/>
    <p:sldId id="258" r:id="rId2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2" autoAdjust="0"/>
    <p:restoredTop sz="94660" autoAdjust="0"/>
  </p:normalViewPr>
  <p:slideViewPr>
    <p:cSldViewPr snapToGrid="0">
      <p:cViewPr>
        <p:scale>
          <a:sx n="81" d="100"/>
          <a:sy n="81" d="100"/>
        </p:scale>
        <p:origin x="-1626" y="-78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19554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0" d="100"/>
          <a:sy n="70" d="100"/>
        </p:scale>
        <p:origin x="3240" y="7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F30D94-B073-4AA9-BA83-BE2369502D6A}" type="datetimeFigureOut">
              <a:rPr lang="en-US" smtClean="0"/>
              <a:t>3/26/2015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57E40B-EE96-45A5-AC64-51E0E7D689F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514517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87861" y="1401698"/>
            <a:ext cx="7766936" cy="1646302"/>
          </a:xfrm>
        </p:spPr>
        <p:txBody>
          <a:bodyPr anchor="b">
            <a:noAutofit/>
          </a:bodyPr>
          <a:lstStyle>
            <a:lvl1pPr algn="ctr">
              <a:defRPr sz="36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 b="1" i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F85F5D-AA3A-4952-817B-FEF0BB6D727E}" type="datetimeFigureOut">
              <a:rPr lang="en-US" smtClean="0"/>
              <a:t>3/26/2015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8545E7-E7A5-46F8-B156-AB7429313CF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3103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F85F5D-AA3A-4952-817B-FEF0BB6D727E}" type="datetimeFigureOut">
              <a:rPr lang="en-US" smtClean="0"/>
              <a:t>3/26/2015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8545E7-E7A5-46F8-B156-AB7429313CF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99210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F85F5D-AA3A-4952-817B-FEF0BB6D727E}" type="datetimeFigureOut">
              <a:rPr lang="en-US" smtClean="0"/>
              <a:t>3/26/2015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8545E7-E7A5-46F8-B156-AB7429313CF3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61229534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F85F5D-AA3A-4952-817B-FEF0BB6D727E}" type="datetimeFigureOut">
              <a:rPr lang="en-US" smtClean="0"/>
              <a:t>3/26/2015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8545E7-E7A5-46F8-B156-AB7429313CF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06965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F85F5D-AA3A-4952-817B-FEF0BB6D727E}" type="datetimeFigureOut">
              <a:rPr lang="en-US" smtClean="0"/>
              <a:t>3/26/2015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8545E7-E7A5-46F8-B156-AB7429313CF3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07051632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F85F5D-AA3A-4952-817B-FEF0BB6D727E}" type="datetimeFigureOut">
              <a:rPr lang="en-US" smtClean="0"/>
              <a:t>3/26/2015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8545E7-E7A5-46F8-B156-AB7429313CF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494307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F85F5D-AA3A-4952-817B-FEF0BB6D727E}" type="datetimeFigureOut">
              <a:rPr lang="en-US" smtClean="0"/>
              <a:t>3/26/2015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8545E7-E7A5-46F8-B156-AB7429313CF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597107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F85F5D-AA3A-4952-817B-FEF0BB6D727E}" type="datetimeFigureOut">
              <a:rPr lang="en-US" smtClean="0"/>
              <a:t>3/26/2015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8545E7-E7A5-46F8-B156-AB7429313CF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70065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02014"/>
            <a:ext cx="8596668" cy="684944"/>
          </a:xfrm>
        </p:spPr>
        <p:txBody>
          <a:bodyPr>
            <a:normAutofit/>
          </a:bodyPr>
          <a:lstStyle>
            <a:lvl1pPr>
              <a:defRPr sz="32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4" y="1232899"/>
            <a:ext cx="8596668" cy="4808464"/>
          </a:xfrm>
        </p:spPr>
        <p:txBody>
          <a:bodyPr>
            <a:normAutofit/>
          </a:bodyPr>
          <a:lstStyle>
            <a:lvl1pPr algn="just">
              <a:spcBef>
                <a:spcPts val="600"/>
              </a:spcBef>
              <a:spcAft>
                <a:spcPts val="600"/>
              </a:spcAft>
              <a:defRPr sz="24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algn="just">
              <a:spcBef>
                <a:spcPts val="600"/>
              </a:spcBef>
              <a:spcAft>
                <a:spcPts val="600"/>
              </a:spcAft>
              <a:defRPr sz="2400"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algn="just">
              <a:spcBef>
                <a:spcPts val="600"/>
              </a:spcBef>
              <a:spcAft>
                <a:spcPts val="600"/>
              </a:spcAft>
              <a:defRPr sz="2400" i="1"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algn="just">
              <a:spcBef>
                <a:spcPts val="600"/>
              </a:spcBef>
              <a:spcAft>
                <a:spcPts val="600"/>
              </a:spcAft>
              <a:defRPr sz="2400"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algn="just">
              <a:spcBef>
                <a:spcPts val="600"/>
              </a:spcBef>
              <a:spcAft>
                <a:spcPts val="600"/>
              </a:spcAft>
              <a:defRPr sz="2400"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F85F5D-AA3A-4952-817B-FEF0BB6D727E}" type="datetimeFigureOut">
              <a:rPr lang="en-US" smtClean="0"/>
              <a:t>3/26/2015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8545E7-E7A5-46F8-B156-AB7429313CF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96508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F85F5D-AA3A-4952-817B-FEF0BB6D727E}" type="datetimeFigureOut">
              <a:rPr lang="en-US" smtClean="0"/>
              <a:t>3/26/2015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8545E7-E7A5-46F8-B156-AB7429313CF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2013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F85F5D-AA3A-4952-817B-FEF0BB6D727E}" type="datetimeFigureOut">
              <a:rPr lang="en-US" smtClean="0"/>
              <a:t>3/26/2015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8545E7-E7A5-46F8-B156-AB7429313CF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5353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F85F5D-AA3A-4952-817B-FEF0BB6D727E}" type="datetimeFigureOut">
              <a:rPr lang="en-US" smtClean="0"/>
              <a:t>3/26/2015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8545E7-E7A5-46F8-B156-AB7429313CF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944465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506859"/>
            <a:ext cx="8596668" cy="664395"/>
          </a:xfrm>
        </p:spPr>
        <p:txBody>
          <a:bodyPr>
            <a:normAutofit/>
          </a:bodyPr>
          <a:lstStyle>
            <a:lvl1pPr>
              <a:defRPr sz="32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F85F5D-AA3A-4952-817B-FEF0BB6D727E}" type="datetimeFigureOut">
              <a:rPr lang="en-US" smtClean="0"/>
              <a:t>3/26/2015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8545E7-E7A5-46F8-B156-AB7429313CF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635396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F85F5D-AA3A-4952-817B-FEF0BB6D727E}" type="datetimeFigureOut">
              <a:rPr lang="en-US" smtClean="0"/>
              <a:t>3/26/2015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8545E7-E7A5-46F8-B156-AB7429313CF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10638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F85F5D-AA3A-4952-817B-FEF0BB6D727E}" type="datetimeFigureOut">
              <a:rPr lang="en-US" smtClean="0"/>
              <a:t>3/26/2015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8545E7-E7A5-46F8-B156-AB7429313CF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09394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F85F5D-AA3A-4952-817B-FEF0BB6D727E}" type="datetimeFigureOut">
              <a:rPr lang="en-US" smtClean="0"/>
              <a:t>3/26/2015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8545E7-E7A5-46F8-B156-AB7429313CF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94743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F85F5D-AA3A-4952-817B-FEF0BB6D727E}" type="datetimeFigureOut">
              <a:rPr lang="en-US" smtClean="0"/>
              <a:t>3/26/2015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038545E7-E7A5-46F8-B156-AB7429313CF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8408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The state of making socio-economic development plan in Vietnam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2214885"/>
          </a:xfrm>
        </p:spPr>
        <p:txBody>
          <a:bodyPr/>
          <a:lstStyle/>
          <a:p>
            <a:r>
              <a:rPr lang="en-US" dirty="0" smtClean="0"/>
              <a:t>Nguyen Anh Duong</a:t>
            </a:r>
          </a:p>
          <a:p>
            <a:r>
              <a:rPr lang="en-US" dirty="0" smtClean="0"/>
              <a:t>Central Institute for Economic Management</a:t>
            </a:r>
          </a:p>
          <a:p>
            <a:endParaRPr lang="en-US" dirty="0"/>
          </a:p>
          <a:p>
            <a:r>
              <a:rPr lang="en-US" dirty="0" smtClean="0"/>
              <a:t>Vinh Phuc, 27 March, 2015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2966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4" y="468086"/>
            <a:ext cx="9266766" cy="600891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i="1" dirty="0" smtClean="0"/>
              <a:t>Socio-economic development strategy</a:t>
            </a:r>
          </a:p>
          <a:p>
            <a:r>
              <a:rPr lang="en-US" dirty="0" smtClean="0"/>
              <a:t>Economic targets:</a:t>
            </a:r>
          </a:p>
          <a:p>
            <a:pPr lvl="1"/>
            <a:r>
              <a:rPr lang="en-US" dirty="0" smtClean="0"/>
              <a:t>GDP increases 7-8%/year; </a:t>
            </a:r>
          </a:p>
          <a:p>
            <a:pPr lvl="1"/>
            <a:r>
              <a:rPr lang="en-US" dirty="0" smtClean="0"/>
              <a:t> 2020’s GDP = 2.2  times 2010’s (comparative price);</a:t>
            </a:r>
          </a:p>
          <a:p>
            <a:pPr lvl="1"/>
            <a:r>
              <a:rPr lang="en-US" dirty="0" smtClean="0"/>
              <a:t>Average GDP/head ~ 3,000 USD;</a:t>
            </a:r>
          </a:p>
          <a:p>
            <a:pPr lvl="1"/>
            <a:r>
              <a:rPr lang="en-US" dirty="0" smtClean="0"/>
              <a:t>Industry – Service ratio ~85%;</a:t>
            </a:r>
          </a:p>
          <a:p>
            <a:pPr lvl="1"/>
            <a:r>
              <a:rPr lang="en-US" dirty="0" smtClean="0"/>
              <a:t>High-tech products ~ 45% GDP;</a:t>
            </a:r>
          </a:p>
          <a:p>
            <a:pPr lvl="1"/>
            <a:r>
              <a:rPr lang="en-US" dirty="0" smtClean="0"/>
              <a:t>Manufacturing technology products ~40% total industrial manufacturing revenue;</a:t>
            </a:r>
          </a:p>
          <a:p>
            <a:pPr lvl="1"/>
            <a:r>
              <a:rPr lang="en-US" dirty="0" smtClean="0"/>
              <a:t>Agricultural labors ~30-35% total labors;</a:t>
            </a:r>
          </a:p>
          <a:p>
            <a:r>
              <a:rPr lang="en-US" dirty="0" smtClean="0"/>
              <a:t>Social targets:</a:t>
            </a:r>
            <a:endParaRPr lang="en-US" dirty="0"/>
          </a:p>
          <a:p>
            <a:pPr lvl="1"/>
            <a:r>
              <a:rPr lang="en-US" dirty="0" smtClean="0"/>
              <a:t>Poor household ratio declines 1.5-2 percentage point/year;</a:t>
            </a:r>
          </a:p>
        </p:txBody>
      </p:sp>
    </p:spTree>
    <p:extLst>
      <p:ext uri="{BB962C8B-B14F-4D97-AF65-F5344CB8AC3E}">
        <p14:creationId xmlns:p14="http://schemas.microsoft.com/office/powerpoint/2010/main" val="4266300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4" y="468086"/>
            <a:ext cx="8596668" cy="5573277"/>
          </a:xfrm>
        </p:spPr>
        <p:txBody>
          <a:bodyPr>
            <a:normAutofit/>
          </a:bodyPr>
          <a:lstStyle/>
          <a:p>
            <a:r>
              <a:rPr lang="en-US" dirty="0" smtClean="0"/>
              <a:t>Orientation for economic policy:</a:t>
            </a:r>
          </a:p>
          <a:p>
            <a:pPr lvl="1"/>
            <a:r>
              <a:rPr lang="en-US" dirty="0" smtClean="0"/>
              <a:t>Ensure macro economic stabilization, effective mobilization and usage of resources;</a:t>
            </a:r>
          </a:p>
          <a:p>
            <a:pPr lvl="1"/>
            <a:r>
              <a:rPr lang="en-US" dirty="0" smtClean="0"/>
              <a:t>Develop industry (in terms of quality and competition capacity);</a:t>
            </a:r>
          </a:p>
          <a:p>
            <a:pPr lvl="1"/>
            <a:r>
              <a:rPr lang="en-US" dirty="0" smtClean="0"/>
              <a:t>Develop agriculture comprehensively (in terms of efficiency and sustainability);</a:t>
            </a:r>
          </a:p>
          <a:p>
            <a:pPr lvl="1"/>
            <a:r>
              <a:rPr lang="en-US" dirty="0" smtClean="0"/>
              <a:t>Develop service sectors with high value, great potential and competition;</a:t>
            </a:r>
          </a:p>
          <a:p>
            <a:pPr lvl="1"/>
            <a:r>
              <a:rPr lang="en-US" dirty="0" smtClean="0"/>
              <a:t>Develop infrastructure;</a:t>
            </a:r>
          </a:p>
          <a:p>
            <a:pPr lvl="1"/>
            <a:r>
              <a:rPr lang="en-US" dirty="0" smtClean="0"/>
              <a:t>Harmoniously and sustainably develop regions;</a:t>
            </a:r>
          </a:p>
          <a:p>
            <a:pPr lvl="1"/>
            <a:r>
              <a:rPr lang="en-US" dirty="0" smtClean="0"/>
              <a:t>Boost international trade integration;</a:t>
            </a:r>
          </a:p>
        </p:txBody>
      </p:sp>
    </p:spTree>
    <p:extLst>
      <p:ext uri="{BB962C8B-B14F-4D97-AF65-F5344CB8AC3E}">
        <p14:creationId xmlns:p14="http://schemas.microsoft.com/office/powerpoint/2010/main" val="1263377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4" y="468086"/>
            <a:ext cx="8596668" cy="5573277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i="1" dirty="0" smtClean="0"/>
              <a:t>2011-2020 sustainable development strategy</a:t>
            </a:r>
          </a:p>
          <a:p>
            <a:r>
              <a:rPr lang="en-US" dirty="0" smtClean="0"/>
              <a:t>Philosophy:</a:t>
            </a:r>
          </a:p>
          <a:p>
            <a:pPr lvl="1"/>
            <a:r>
              <a:rPr lang="en-US" dirty="0" smtClean="0"/>
              <a:t>Focus on human;</a:t>
            </a:r>
          </a:p>
          <a:p>
            <a:pPr lvl="1"/>
            <a:r>
              <a:rPr lang="en-US" dirty="0" smtClean="0"/>
              <a:t>Harmonize among economic, social development and environment protection;</a:t>
            </a:r>
          </a:p>
          <a:p>
            <a:pPr lvl="1"/>
            <a:r>
              <a:rPr lang="en-US" dirty="0" smtClean="0"/>
              <a:t>Construct an independent, autonomous and  proactively integrated economy;</a:t>
            </a:r>
          </a:p>
          <a:p>
            <a:pPr lvl="1"/>
            <a:r>
              <a:rPr lang="en-US" dirty="0" smtClean="0"/>
              <a:t>Promote people’s and communities’ involvement;</a:t>
            </a:r>
          </a:p>
          <a:p>
            <a:r>
              <a:rPr lang="en-US" dirty="0" smtClean="0"/>
              <a:t>Targets:</a:t>
            </a:r>
          </a:p>
          <a:p>
            <a:pPr lvl="1"/>
            <a:r>
              <a:rPr lang="en-US" dirty="0" smtClean="0"/>
              <a:t>Maintain some economic goals;</a:t>
            </a:r>
          </a:p>
          <a:p>
            <a:pPr lvl="1"/>
            <a:r>
              <a:rPr lang="en-US" dirty="0" smtClean="0"/>
              <a:t>Focus more on green growth requirement, reduce negative impact of economic activities on environment</a:t>
            </a:r>
          </a:p>
        </p:txBody>
      </p:sp>
    </p:spTree>
    <p:extLst>
      <p:ext uri="{BB962C8B-B14F-4D97-AF65-F5344CB8AC3E}">
        <p14:creationId xmlns:p14="http://schemas.microsoft.com/office/powerpoint/2010/main" val="3110162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4" y="990600"/>
            <a:ext cx="8596668" cy="5050763"/>
          </a:xfrm>
        </p:spPr>
        <p:txBody>
          <a:bodyPr/>
          <a:lstStyle/>
          <a:p>
            <a:r>
              <a:rPr lang="en-US" dirty="0" smtClean="0"/>
              <a:t>Orientation</a:t>
            </a:r>
          </a:p>
          <a:p>
            <a:pPr lvl="1"/>
            <a:r>
              <a:rPr lang="en-US" dirty="0" smtClean="0"/>
              <a:t>Green and sustainable development;</a:t>
            </a:r>
          </a:p>
          <a:p>
            <a:pPr lvl="1"/>
            <a:r>
              <a:rPr lang="en-US" dirty="0" smtClean="0"/>
              <a:t>Sustainable production and consumption;</a:t>
            </a:r>
          </a:p>
          <a:p>
            <a:pPr lvl="1"/>
            <a:r>
              <a:rPr lang="en-US" dirty="0" smtClean="0"/>
              <a:t>Ensure food security, sustainable agriculture and rural development </a:t>
            </a:r>
          </a:p>
          <a:p>
            <a:r>
              <a:rPr lang="en-US" dirty="0" smtClean="0"/>
              <a:t>Orientations and related solutions focus more on </a:t>
            </a:r>
            <a:r>
              <a:rPr lang="en-US" b="1" dirty="0" smtClean="0"/>
              <a:t>sustainability</a:t>
            </a:r>
          </a:p>
        </p:txBody>
      </p:sp>
    </p:spTree>
    <p:extLst>
      <p:ext uri="{BB962C8B-B14F-4D97-AF65-F5344CB8AC3E}">
        <p14:creationId xmlns:p14="http://schemas.microsoft.com/office/powerpoint/2010/main" val="4255954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4" y="468086"/>
            <a:ext cx="8596668" cy="5573277"/>
          </a:xfrm>
        </p:spPr>
        <p:txBody>
          <a:bodyPr/>
          <a:lstStyle/>
          <a:p>
            <a:pPr marL="0" indent="0">
              <a:buNone/>
            </a:pPr>
            <a:r>
              <a:rPr lang="en-US" i="1" dirty="0" smtClean="0"/>
              <a:t>Green growth strategy for 2011-2020, vision towards 2050</a:t>
            </a:r>
          </a:p>
          <a:p>
            <a:r>
              <a:rPr lang="en-US" dirty="0" smtClean="0"/>
              <a:t>Philosophy: </a:t>
            </a:r>
          </a:p>
          <a:p>
            <a:pPr lvl="1"/>
            <a:r>
              <a:rPr lang="en-US" dirty="0" smtClean="0"/>
              <a:t>An important factor of sustainable development;</a:t>
            </a:r>
          </a:p>
          <a:p>
            <a:pPr lvl="1"/>
            <a:r>
              <a:rPr lang="en-US" dirty="0" smtClean="0"/>
              <a:t>Green growth by and for human;</a:t>
            </a:r>
          </a:p>
          <a:p>
            <a:pPr lvl="1"/>
            <a:r>
              <a:rPr lang="en-US" dirty="0" smtClean="0"/>
              <a:t>Use efficiently natural resources, improve environment quality;</a:t>
            </a:r>
          </a:p>
          <a:p>
            <a:pPr lvl="1"/>
            <a:r>
              <a:rPr lang="en-US" dirty="0" smtClean="0"/>
              <a:t>Based on modern science – technology, suitable with Vietnam’s conditions</a:t>
            </a:r>
          </a:p>
        </p:txBody>
      </p:sp>
    </p:spTree>
    <p:extLst>
      <p:ext uri="{BB962C8B-B14F-4D97-AF65-F5344CB8AC3E}">
        <p14:creationId xmlns:p14="http://schemas.microsoft.com/office/powerpoint/2010/main" val="113229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4" y="876300"/>
            <a:ext cx="9419166" cy="5165063"/>
          </a:xfrm>
        </p:spPr>
        <p:txBody>
          <a:bodyPr>
            <a:normAutofit/>
          </a:bodyPr>
          <a:lstStyle/>
          <a:p>
            <a:r>
              <a:rPr lang="en-US" dirty="0" smtClean="0"/>
              <a:t>Targets:</a:t>
            </a:r>
          </a:p>
          <a:p>
            <a:pPr lvl="1"/>
            <a:r>
              <a:rPr lang="en-US" dirty="0" smtClean="0"/>
              <a:t>Green available sectors; encourage them to use energy and resource efficiently;</a:t>
            </a:r>
          </a:p>
          <a:p>
            <a:pPr lvl="1"/>
            <a:r>
              <a:rPr lang="en-US" dirty="0" smtClean="0"/>
              <a:t>Apply technology for efficient use of natural resources</a:t>
            </a:r>
          </a:p>
          <a:p>
            <a:pPr lvl="1"/>
            <a:r>
              <a:rPr lang="en-US" dirty="0" smtClean="0"/>
              <a:t>Create more works from “green” sectors</a:t>
            </a:r>
          </a:p>
          <a:p>
            <a:r>
              <a:rPr lang="en-US" dirty="0" smtClean="0"/>
              <a:t>Mission:</a:t>
            </a:r>
          </a:p>
          <a:p>
            <a:pPr lvl="1"/>
            <a:r>
              <a:rPr lang="en-US" dirty="0" smtClean="0"/>
              <a:t>Reduce greenhouse gas emissions; increase use of clean energy;</a:t>
            </a:r>
          </a:p>
          <a:p>
            <a:pPr lvl="1"/>
            <a:r>
              <a:rPr lang="en-US" dirty="0" smtClean="0"/>
              <a:t>Green production and consumption</a:t>
            </a:r>
          </a:p>
        </p:txBody>
      </p:sp>
    </p:spTree>
    <p:extLst>
      <p:ext uri="{BB962C8B-B14F-4D97-AF65-F5344CB8AC3E}">
        <p14:creationId xmlns:p14="http://schemas.microsoft.com/office/powerpoint/2010/main" val="724368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Policy’s loopholes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4" y="1543049"/>
            <a:ext cx="8596668" cy="4972051"/>
          </a:xfrm>
        </p:spPr>
        <p:txBody>
          <a:bodyPr>
            <a:normAutofit/>
          </a:bodyPr>
          <a:lstStyle/>
          <a:p>
            <a:r>
              <a:rPr lang="en-US" dirty="0" smtClean="0"/>
              <a:t>There is almost no priority for specific manufacturing sectors and subsectors </a:t>
            </a:r>
          </a:p>
          <a:p>
            <a:pPr lvl="1"/>
            <a:r>
              <a:rPr lang="en-US" dirty="0" smtClean="0"/>
              <a:t>Lack of coordination (unclear public – private cooperation);</a:t>
            </a:r>
          </a:p>
          <a:p>
            <a:pPr lvl="1"/>
            <a:r>
              <a:rPr lang="en-US" dirty="0" smtClean="0"/>
              <a:t>Lack of inter-ministerial mindsets;</a:t>
            </a:r>
          </a:p>
          <a:p>
            <a:pPr lvl="1"/>
            <a:r>
              <a:rPr lang="en-US" dirty="0" smtClean="0"/>
              <a:t>Too many prioritized sectors?</a:t>
            </a:r>
          </a:p>
          <a:p>
            <a:pPr lvl="1"/>
            <a:r>
              <a:rPr lang="en-US" dirty="0" smtClean="0"/>
              <a:t>The role of domestic manufacturing firms and sectors</a:t>
            </a:r>
          </a:p>
          <a:p>
            <a:r>
              <a:rPr lang="en-US" dirty="0" smtClean="0"/>
              <a:t>No assurance of resources for priority</a:t>
            </a:r>
          </a:p>
          <a:p>
            <a:pPr lvl="1"/>
            <a:r>
              <a:rPr lang="en-US" dirty="0" smtClean="0"/>
              <a:t>Propagate, improve awareness, etc...</a:t>
            </a:r>
          </a:p>
          <a:p>
            <a:pPr lvl="1"/>
            <a:r>
              <a:rPr lang="en-US" dirty="0" smtClean="0"/>
              <a:t>Investment in science and technology, etc...</a:t>
            </a:r>
          </a:p>
        </p:txBody>
      </p:sp>
    </p:spTree>
    <p:extLst>
      <p:ext uri="{BB962C8B-B14F-4D97-AF65-F5344CB8AC3E}">
        <p14:creationId xmlns:p14="http://schemas.microsoft.com/office/powerpoint/2010/main" val="141707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4" y="990600"/>
            <a:ext cx="8994204" cy="5638800"/>
          </a:xfrm>
        </p:spPr>
        <p:txBody>
          <a:bodyPr/>
          <a:lstStyle/>
          <a:p>
            <a:r>
              <a:rPr lang="en-US" dirty="0" smtClean="0"/>
              <a:t>Information system, criteria to evaluate performance’s effectiveness</a:t>
            </a:r>
          </a:p>
          <a:p>
            <a:pPr lvl="1"/>
            <a:r>
              <a:rPr lang="en-US" dirty="0" smtClean="0"/>
              <a:t>Independence against planning process</a:t>
            </a:r>
          </a:p>
          <a:p>
            <a:pPr lvl="1"/>
            <a:r>
              <a:rPr lang="en-US" dirty="0" smtClean="0"/>
              <a:t>Quality and availability of statistic data</a:t>
            </a:r>
          </a:p>
          <a:p>
            <a:pPr lvl="1"/>
            <a:r>
              <a:rPr lang="en-US" dirty="0" smtClean="0"/>
              <a:t>Role and contribution of policies, solutions and subjects</a:t>
            </a:r>
          </a:p>
          <a:p>
            <a:pPr lvl="1"/>
            <a:r>
              <a:rPr lang="en-US" dirty="0" smtClean="0"/>
              <a:t>Monitoring role of communities and business association is still limited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7516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4" y="674914"/>
            <a:ext cx="8596668" cy="5366449"/>
          </a:xfrm>
        </p:spPr>
        <p:txBody>
          <a:bodyPr>
            <a:normAutofit/>
          </a:bodyPr>
          <a:lstStyle/>
          <a:p>
            <a:r>
              <a:rPr lang="en-US" dirty="0" smtClean="0"/>
              <a:t>Policy supporting domestic manufacturing sectors: the degree of impact decreased rapidly</a:t>
            </a:r>
          </a:p>
          <a:p>
            <a:pPr lvl="1"/>
            <a:r>
              <a:rPr lang="en-US" dirty="0" smtClean="0"/>
              <a:t>Develop key industries vs. Open for external competition</a:t>
            </a:r>
          </a:p>
          <a:p>
            <a:pPr lvl="1"/>
            <a:r>
              <a:rPr lang="en-US" dirty="0" smtClean="0"/>
              <a:t>Resources for supporting industries (finance, labor);</a:t>
            </a:r>
          </a:p>
          <a:p>
            <a:pPr lvl="1"/>
            <a:r>
              <a:rPr lang="en-US" dirty="0" smtClean="0"/>
              <a:t>Commitment to open is not accompanied by suitable effort to prepare domestic capacity (in terms of firms and policies)</a:t>
            </a:r>
          </a:p>
        </p:txBody>
      </p:sp>
    </p:spTree>
    <p:extLst>
      <p:ext uri="{BB962C8B-B14F-4D97-AF65-F5344CB8AC3E}">
        <p14:creationId xmlns:p14="http://schemas.microsoft.com/office/powerpoint/2010/main" val="2738627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4" y="609600"/>
            <a:ext cx="8596668" cy="5431763"/>
          </a:xfrm>
        </p:spPr>
        <p:txBody>
          <a:bodyPr/>
          <a:lstStyle/>
          <a:p>
            <a:r>
              <a:rPr lang="en-US" dirty="0" smtClean="0"/>
              <a:t>Not yet considered time and expense for adjustment in accordance with the change of industry development</a:t>
            </a:r>
          </a:p>
          <a:p>
            <a:pPr lvl="1"/>
            <a:r>
              <a:rPr lang="en-US" dirty="0" smtClean="0"/>
              <a:t>Greener and more environmental friendly industrial production </a:t>
            </a:r>
            <a:r>
              <a:rPr lang="en-US" dirty="0" smtClean="0">
                <a:sym typeface="Wingdings" panose="05000000000000000000" pitchFamily="2" charset="2"/>
              </a:rPr>
              <a:t> requires investment + increase manufacturing expense  affect export</a:t>
            </a:r>
          </a:p>
          <a:p>
            <a:pPr lvl="1"/>
            <a:r>
              <a:rPr lang="en-US" dirty="0" smtClean="0">
                <a:sym typeface="Wingdings" panose="05000000000000000000" pitchFamily="2" charset="2"/>
              </a:rPr>
              <a:t>Training labor to transfer from labor intensive sectors to those requiring higher skills;</a:t>
            </a:r>
            <a:endParaRPr lang="en-US" dirty="0" smtClean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18545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Outline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4" y="1402773"/>
            <a:ext cx="8596668" cy="4638590"/>
          </a:xfrm>
        </p:spPr>
        <p:txBody>
          <a:bodyPr/>
          <a:lstStyle/>
          <a:p>
            <a:r>
              <a:rPr lang="en-US" dirty="0" smtClean="0"/>
              <a:t>Part 1: Overview of Social-economic development strategy</a:t>
            </a:r>
            <a:endParaRPr lang="en-US" dirty="0"/>
          </a:p>
          <a:p>
            <a:r>
              <a:rPr lang="en-US" dirty="0" smtClean="0"/>
              <a:t>Part 2: Practical experience of supporting industries’ development in Vietnam</a:t>
            </a:r>
          </a:p>
        </p:txBody>
      </p:sp>
    </p:spTree>
    <p:extLst>
      <p:ext uri="{BB962C8B-B14F-4D97-AF65-F5344CB8AC3E}">
        <p14:creationId xmlns:p14="http://schemas.microsoft.com/office/powerpoint/2010/main" val="782132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09230" y="2657639"/>
            <a:ext cx="8596668" cy="1063105"/>
          </a:xfrm>
        </p:spPr>
        <p:txBody>
          <a:bodyPr>
            <a:noAutofit/>
          </a:bodyPr>
          <a:lstStyle/>
          <a:p>
            <a:pPr algn="ctr"/>
            <a:r>
              <a:rPr lang="en-US" sz="6000" dirty="0" smtClean="0"/>
              <a:t>THANK YOU</a:t>
            </a:r>
            <a:endParaRPr lang="en-US" sz="6000" dirty="0"/>
          </a:p>
        </p:txBody>
      </p:sp>
    </p:spTree>
    <p:extLst>
      <p:ext uri="{BB962C8B-B14F-4D97-AF65-F5344CB8AC3E}">
        <p14:creationId xmlns:p14="http://schemas.microsoft.com/office/powerpoint/2010/main" val="3516172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4" y="1232899"/>
            <a:ext cx="10682328" cy="4808464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902676" y="1347374"/>
            <a:ext cx="7608277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400" b="1" dirty="0"/>
              <a:t>Part </a:t>
            </a:r>
            <a:r>
              <a:rPr lang="en-US" sz="4400" b="1" dirty="0" smtClean="0"/>
              <a:t>1</a:t>
            </a:r>
          </a:p>
          <a:p>
            <a:pPr algn="ctr"/>
            <a:r>
              <a:rPr lang="en-US" sz="4400" b="1" dirty="0" smtClean="0"/>
              <a:t>Overview </a:t>
            </a:r>
            <a:r>
              <a:rPr lang="en-US" sz="4400" b="1" dirty="0"/>
              <a:t>of </a:t>
            </a:r>
            <a:r>
              <a:rPr lang="en-US" sz="4000" b="1" dirty="0"/>
              <a:t>Social-economic development strategy</a:t>
            </a:r>
            <a:endParaRPr lang="en-US" sz="4000" b="1" dirty="0"/>
          </a:p>
        </p:txBody>
      </p:sp>
    </p:spTree>
    <p:extLst>
      <p:ext uri="{BB962C8B-B14F-4D97-AF65-F5344CB8AC3E}">
        <p14:creationId xmlns:p14="http://schemas.microsoft.com/office/powerpoint/2010/main" val="33303478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Overview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After nearly 30 years implementing Doi Moi (Innovation), Vietnam has gradually transform from a centrally planned economy into market mechanism. General idea: create more economic opportunities + increase chances to utilize those</a:t>
            </a:r>
          </a:p>
          <a:p>
            <a:r>
              <a:rPr lang="en-US" dirty="0" smtClean="0"/>
              <a:t>3 pillars: institutional reform + macro economic stabilization + international trade integration</a:t>
            </a:r>
          </a:p>
          <a:p>
            <a:r>
              <a:rPr lang="en-US" dirty="0" smtClean="0"/>
              <a:t>During this process, Vietnam  has made remarkable achievements in economic and trade growth, investment attraction, living standard improvement and poverty reduction. </a:t>
            </a:r>
          </a:p>
        </p:txBody>
      </p:sp>
    </p:spTree>
    <p:extLst>
      <p:ext uri="{BB962C8B-B14F-4D97-AF65-F5344CB8AC3E}">
        <p14:creationId xmlns:p14="http://schemas.microsoft.com/office/powerpoint/2010/main" val="1073590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hart 2"/>
          <p:cNvPicPr/>
          <p:nvPr/>
        </p:nvPicPr>
        <p:blipFill>
          <a:blip r:embed="rId2"/>
          <a:srcRect b="-21"/>
          <a:stretch>
            <a:fillRect/>
          </a:stretch>
        </p:blipFill>
        <p:spPr bwMode="auto">
          <a:xfrm>
            <a:off x="654014" y="933560"/>
            <a:ext cx="8904514" cy="5519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2856847" y="928711"/>
            <a:ext cx="4498848" cy="707886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/>
              <a:t>GPD Growth Rate</a:t>
            </a:r>
            <a:endParaRPr lang="vi-VN" sz="4000" b="1"/>
          </a:p>
        </p:txBody>
      </p:sp>
    </p:spTree>
    <p:extLst>
      <p:ext uri="{BB962C8B-B14F-4D97-AF65-F5344CB8AC3E}">
        <p14:creationId xmlns:p14="http://schemas.microsoft.com/office/powerpoint/2010/main" val="1883196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4" y="674914"/>
            <a:ext cx="8596668" cy="5366449"/>
          </a:xfrm>
        </p:spPr>
        <p:txBody>
          <a:bodyPr/>
          <a:lstStyle/>
          <a:p>
            <a:r>
              <a:rPr lang="en-US" dirty="0" smtClean="0"/>
              <a:t>Orientation for socio-economic development still plays an important role in economic transition and integration period</a:t>
            </a:r>
          </a:p>
          <a:p>
            <a:pPr lvl="1"/>
            <a:r>
              <a:rPr lang="en-US" dirty="0" smtClean="0"/>
              <a:t>Target for 2020 : transforming into an industrialized country towards modernization</a:t>
            </a:r>
            <a:endParaRPr lang="en-US" i="1" dirty="0" smtClean="0"/>
          </a:p>
          <a:p>
            <a:pPr lvl="1"/>
            <a:r>
              <a:rPr lang="en-US" dirty="0" smtClean="0"/>
              <a:t>Planning (including making, performing, monitoring and evaluating the plan) is the key activity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2588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02014"/>
            <a:ext cx="9405450" cy="684944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Orientation for socio-economic development in Vietnam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Socio-economic development strategy:</a:t>
            </a:r>
          </a:p>
          <a:p>
            <a:pPr lvl="1"/>
            <a:r>
              <a:rPr lang="en-US" dirty="0" smtClean="0"/>
              <a:t>Long-term vision, future orientation for the development of the whole country/region regarding major fields in social-economy, nature and environment, etc...</a:t>
            </a:r>
          </a:p>
          <a:p>
            <a:pPr lvl="1"/>
            <a:r>
              <a:rPr lang="en-US" dirty="0" smtClean="0"/>
              <a:t> Usually written by authority and approved at Communist Party Convention of the same level</a:t>
            </a:r>
          </a:p>
          <a:p>
            <a:r>
              <a:rPr lang="en-US" dirty="0" smtClean="0"/>
              <a:t>Development planning: specify strategic goals, in association with territorial space and time for each specific fields</a:t>
            </a:r>
          </a:p>
          <a:p>
            <a:r>
              <a:rPr lang="en-US" dirty="0" smtClean="0"/>
              <a:t>Socio-economy development plan: include a system of goals, targets, political solutions and resources for implementation in a certain period</a:t>
            </a:r>
          </a:p>
        </p:txBody>
      </p:sp>
    </p:spTree>
    <p:extLst>
      <p:ext uri="{BB962C8B-B14F-4D97-AF65-F5344CB8AC3E}">
        <p14:creationId xmlns:p14="http://schemas.microsoft.com/office/powerpoint/2010/main" val="2484069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4" y="668215"/>
            <a:ext cx="8596668" cy="5373148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Classification of plans:</a:t>
            </a:r>
          </a:p>
          <a:p>
            <a:pPr lvl="1"/>
            <a:r>
              <a:rPr lang="en-US" dirty="0" smtClean="0"/>
              <a:t>Socio-economic development plans: </a:t>
            </a:r>
          </a:p>
          <a:p>
            <a:pPr lvl="2"/>
            <a:r>
              <a:rPr lang="en-US" dirty="0" smtClean="0"/>
              <a:t> served as a tool to regulate the national economy in medium-term </a:t>
            </a:r>
          </a:p>
          <a:p>
            <a:pPr lvl="2"/>
            <a:r>
              <a:rPr lang="en-US" dirty="0" smtClean="0"/>
              <a:t>made for the whole country or regions, annual or 5 year plan; are the specification of orientation for socio-economic development  in the corresponding 10 years</a:t>
            </a:r>
          </a:p>
          <a:p>
            <a:pPr lvl="1"/>
            <a:r>
              <a:rPr lang="en-US" dirty="0" smtClean="0"/>
              <a:t>Sector development plans: </a:t>
            </a:r>
          </a:p>
          <a:p>
            <a:pPr lvl="2"/>
            <a:r>
              <a:rPr lang="en-US" dirty="0" smtClean="0"/>
              <a:t>Are part of the Comprehensive Socio-economic development Plan (for the whole country and regions)</a:t>
            </a:r>
          </a:p>
          <a:p>
            <a:pPr lvl="2"/>
            <a:r>
              <a:rPr lang="en-US" dirty="0" smtClean="0"/>
              <a:t>Consist of 3 level: Ministry/sector (Central); Department/branch (provincial); and Division/Unit (below provincial)</a:t>
            </a:r>
          </a:p>
        </p:txBody>
      </p:sp>
    </p:spTree>
    <p:extLst>
      <p:ext uri="{BB962C8B-B14F-4D97-AF65-F5344CB8AC3E}">
        <p14:creationId xmlns:p14="http://schemas.microsoft.com/office/powerpoint/2010/main" val="1171091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Introduction of strategies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4" y="1232898"/>
            <a:ext cx="8596668" cy="5244101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i="1" dirty="0" smtClean="0"/>
              <a:t>2011-2020 socio-economic development plan</a:t>
            </a:r>
          </a:p>
          <a:p>
            <a:r>
              <a:rPr lang="en-US" dirty="0" smtClean="0"/>
              <a:t>Philosophy: </a:t>
            </a:r>
          </a:p>
          <a:p>
            <a:pPr lvl="1"/>
            <a:r>
              <a:rPr lang="en-US" dirty="0" smtClean="0"/>
              <a:t>Fast development in combination with sustainable development, which is required throughout the plan</a:t>
            </a:r>
          </a:p>
          <a:p>
            <a:pPr lvl="1"/>
            <a:r>
              <a:rPr lang="en-US" dirty="0" smtClean="0"/>
              <a:t>Uniform innovation, suitable with the economy and politics for the targets of rich people, strong nation, justice, democracy and civilization</a:t>
            </a:r>
          </a:p>
          <a:p>
            <a:pPr lvl="1"/>
            <a:r>
              <a:rPr lang="en-US" dirty="0" smtClean="0"/>
              <a:t>People is the subject, the main resource as well as the target of development</a:t>
            </a:r>
          </a:p>
          <a:p>
            <a:pPr lvl="1"/>
            <a:r>
              <a:rPr lang="en-US" dirty="0" smtClean="0"/>
              <a:t>Strongly developing manufacturing resources with higher scientific and technological ability</a:t>
            </a:r>
          </a:p>
          <a:p>
            <a:pPr lvl="1"/>
            <a:r>
              <a:rPr lang="vi-VN" dirty="0" smtClean="0"/>
              <a:t>Building a more and more independent, autonom</a:t>
            </a:r>
            <a:r>
              <a:rPr lang="en-US" dirty="0" err="1" smtClean="0"/>
              <a:t>ous</a:t>
            </a:r>
            <a:r>
              <a:rPr lang="vi-VN" dirty="0" smtClean="0"/>
              <a:t> economy in the integration period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82347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685</TotalTime>
  <Words>951</Words>
  <Application>Microsoft Office PowerPoint</Application>
  <PresentationFormat>Custom</PresentationFormat>
  <Paragraphs>107</Paragraphs>
  <Slides>20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1" baseType="lpstr">
      <vt:lpstr>Facet</vt:lpstr>
      <vt:lpstr>The state of making socio-economic development plan in Vietnam</vt:lpstr>
      <vt:lpstr>Outline</vt:lpstr>
      <vt:lpstr>PowerPoint Presentation</vt:lpstr>
      <vt:lpstr>Overview</vt:lpstr>
      <vt:lpstr>PowerPoint Presentation</vt:lpstr>
      <vt:lpstr>PowerPoint Presentation</vt:lpstr>
      <vt:lpstr>Orientation for socio-economic development in Vietnam </vt:lpstr>
      <vt:lpstr>PowerPoint Presentation</vt:lpstr>
      <vt:lpstr>Introduction of strategies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Policy’s loopholes</vt:lpstr>
      <vt:lpstr>PowerPoint Presentation</vt:lpstr>
      <vt:lpstr>PowerPoint Presentation</vt:lpstr>
      <vt:lpstr>PowerPoint Presentation</vt:lpstr>
      <vt:lpstr>THANK YOU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Duong Nguyen</dc:creator>
  <cp:lastModifiedBy>TP</cp:lastModifiedBy>
  <cp:revision>147</cp:revision>
  <dcterms:created xsi:type="dcterms:W3CDTF">2014-12-08T09:18:31Z</dcterms:created>
  <dcterms:modified xsi:type="dcterms:W3CDTF">2015-03-26T04:15:13Z</dcterms:modified>
</cp:coreProperties>
</file>